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9"/>
    <a:srgbClr val="E0B85E"/>
    <a:srgbClr val="D3A029"/>
    <a:srgbClr val="314C6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71B5E-51E8-4BFF-B9EF-2CE326D55CD8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37FB7-8817-4FA6-9827-D2AEC40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37FB7-8817-4FA6-9827-D2AEC408DD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7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0D21-7CD9-1348-88FF-0E96E7B20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56F18-A7EC-4042-AEF3-7B8A4B111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F0614-94F1-F846-BBFC-58AA5C4A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9A349-B72C-F941-A68F-DD295965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6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6E4E-9679-4C40-B11B-1E8B805D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64C7B-3B9C-3944-BDA2-005663C18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82C5-A6C4-194A-9CF9-54163025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17E24-A000-E64A-9B18-5099D451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2C174-55C0-AB45-9148-ACE95DDE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E4103-78D2-8A4D-A04F-B9058C541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6D8EC-38E6-A442-A79E-17B4FF2C6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D755-5C6A-624B-8AC8-789CEC78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46549-588D-0D48-BF81-641D348F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BD536-A439-064B-B7C8-1F5617D8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4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7AB1-B886-D84C-9218-C9100777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F479C-5338-6A43-8CC2-834E0746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F073B-2478-7340-8DCF-05FD3395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36240-664F-A048-A5A1-1D430E0A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68B2D-F347-A44F-9A18-3B95472F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3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48C2-B781-9641-9AF1-D9A8DB6F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12DF-6BA0-1C47-B817-5EDB3594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F03B3-9EB1-3B4C-9F4D-87C6FA47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0DC7-61AD-F440-924A-566CA614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AA3D-853E-C846-914A-6EB02CB8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9954-DFF5-5E47-A851-E131068D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7A3F-65A9-2049-8A4C-BDFBD80A3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34562-15F2-5E42-87F2-EE04D7DE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E922C-9F7E-854C-90E6-261E8E67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CEE2C-6B6E-C24E-886C-634E3DE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4D9EC-6A9A-074B-B072-5FF029CC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0E9E-3156-0346-B72E-956AB9C8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5068D-61EC-EC44-9832-C542AFE17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B2B40-9136-E44E-A8AB-9A37CAA7F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833CF-113C-9A45-A04E-CF7936F61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1BAD7-21BF-CA45-88B3-55C616377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9D2F4-4057-D24D-ABA2-3561E53C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9FDB5-55AC-C943-82D6-569A0D88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F7DBC-219F-B949-87B8-2A0934AC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BB20-A1CC-EB4D-9EE3-08E6B78D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0599E-CF22-3E42-A556-893432FD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D8DB3-79A0-7B45-B645-8F12F27E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4BBA9-231F-344D-B67C-BDED3F5B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8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64785-1397-224C-A326-268D7F92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B622D-0005-1E40-9094-35A22ECB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A5DF-7F97-9E49-9170-28287DAA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2623-B0FB-1841-9D3E-4DDEBB6F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2E01-A7AA-9749-820A-96B8BEEDB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5AEC5-767E-7B4C-960D-7248D0ADE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918C0-4B4A-3F40-A45B-DFB74508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34996-890A-554C-A30B-D27D3813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61192-FDDA-9D4D-B9C3-65B87CDD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4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9FC5-6034-214E-B587-60BE38AA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31C01-66DC-2A46-8E25-B4C76DDD5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0C01D-B05B-7447-BC09-FA57C7FF7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B5704-7E09-214F-B9A4-AF9602FE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27B62-34BB-A94C-8EBD-55B63A44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E915C-028A-1C4B-B08D-39F731B9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01C5E-D545-FA41-88A2-3588A745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D4C0D-9F33-DA43-A7A2-643DA04A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67444-399A-4542-852E-8EF4B09DC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E68AB-AD5B-724F-9869-552A0F0B5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808B5-DDC4-1C4E-AABD-A8FBEE408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1EAC7-180B-D74A-A4A9-08CE08F9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8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DD44E6D-0D33-0F47-8E7E-9328626BA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06692-9651-FA46-AD67-C6A653DD5F18}"/>
              </a:ext>
            </a:extLst>
          </p:cNvPr>
          <p:cNvSpPr txBox="1"/>
          <p:nvPr/>
        </p:nvSpPr>
        <p:spPr>
          <a:xfrm>
            <a:off x="808022" y="407774"/>
            <a:ext cx="825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14C6C"/>
                </a:solidFill>
                <a:latin typeface="GalanoGrotesque-Bold ☞" pitchFamily="2" charset="77"/>
              </a:rPr>
              <a:t>2020 CORPORATE GENEROSTY RESEARCH REPORT </a:t>
            </a:r>
          </a:p>
          <a:p>
            <a:r>
              <a:rPr lang="en-US" sz="3200" dirty="0">
                <a:solidFill>
                  <a:srgbClr val="D3A029"/>
                </a:solidFill>
                <a:latin typeface="GalanoGrotesque-Bold ☞" pitchFamily="2" charset="77"/>
              </a:rPr>
              <a:t>March 2020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C27F544-8502-464B-AEAE-0EAF317C2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35" y="4825063"/>
            <a:ext cx="3679717" cy="58645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ABBFBFC-ED53-4DD1-8983-C5810BB5A561}"/>
              </a:ext>
            </a:extLst>
          </p:cNvPr>
          <p:cNvSpPr txBox="1"/>
          <p:nvPr/>
        </p:nvSpPr>
        <p:spPr>
          <a:xfrm>
            <a:off x="1620158" y="2862640"/>
            <a:ext cx="895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14C6C"/>
                </a:solidFill>
                <a:latin typeface="GalanoGrotesque-Bold ☞" pitchFamily="2" charset="77"/>
              </a:rPr>
              <a:t>Note:  We invite you to use these images for your business communications.  </a:t>
            </a:r>
          </a:p>
          <a:p>
            <a:pPr algn="ctr"/>
            <a:r>
              <a:rPr lang="en-US" sz="1600" dirty="0">
                <a:solidFill>
                  <a:srgbClr val="314C6C"/>
                </a:solidFill>
                <a:latin typeface="GalanoGrotesque-Bold ☞" pitchFamily="2" charset="77"/>
              </a:rPr>
              <a:t>Please credit goBeyondProfit for the insights.   </a:t>
            </a:r>
          </a:p>
          <a:p>
            <a:pPr algn="ctr"/>
            <a:endParaRPr lang="en-US" sz="1600" dirty="0">
              <a:solidFill>
                <a:srgbClr val="314C6C"/>
              </a:solidFill>
              <a:latin typeface="GalanoGrotesque-Bold ☞" pitchFamily="2" charset="77"/>
            </a:endParaRPr>
          </a:p>
          <a:p>
            <a:pPr algn="ctr"/>
            <a:r>
              <a:rPr lang="en-US" sz="1600" dirty="0">
                <a:solidFill>
                  <a:srgbClr val="314C6C"/>
                </a:solidFill>
                <a:latin typeface="GalanoGrotesque-Bold ☞" pitchFamily="2" charset="77"/>
              </a:rPr>
              <a:t>Contextual details are provided in the downloadable PDF and Press Release available on goBeyondProfit.org.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1AB0DB-F55E-459F-AC35-83EC83E5AB1C}"/>
              </a:ext>
            </a:extLst>
          </p:cNvPr>
          <p:cNvSpPr txBox="1"/>
          <p:nvPr/>
        </p:nvSpPr>
        <p:spPr>
          <a:xfrm>
            <a:off x="1924050" y="546735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3A029"/>
                </a:solidFill>
                <a:latin typeface="GalanoGrotesque-Bold ☞" pitchFamily="2" charset="77"/>
              </a:rPr>
              <a:t>goBeyondProfit is a statewide alliance launched by business leaders for business leaders to spur corporate generosity and improve people’s lives.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4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at, table, guitar&#10;&#10;Description automatically generated">
            <a:extLst>
              <a:ext uri="{FF2B5EF4-FFF2-40B4-BE49-F238E27FC236}">
                <a16:creationId xmlns:a16="http://schemas.microsoft.com/office/drawing/2014/main" id="{34A579F7-85E8-2447-A9E0-A22CD22E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0FEB54A-ABA4-994E-8E81-6EB3102D1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4" name="Picture 3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80684692-22AC-4589-8109-7927A9256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935" y="1271304"/>
            <a:ext cx="9270128" cy="5215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40C7B5-2A67-4EB4-90A6-5A8C5AC4B69B}"/>
              </a:ext>
            </a:extLst>
          </p:cNvPr>
          <p:cNvSpPr txBox="1"/>
          <p:nvPr/>
        </p:nvSpPr>
        <p:spPr>
          <a:xfrm>
            <a:off x="323848" y="370704"/>
            <a:ext cx="12188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Many Employees Don’t See Their </a:t>
            </a:r>
          </a:p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Leader’s Involvement  </a:t>
            </a:r>
          </a:p>
        </p:txBody>
      </p:sp>
    </p:spTree>
    <p:extLst>
      <p:ext uri="{BB962C8B-B14F-4D97-AF65-F5344CB8AC3E}">
        <p14:creationId xmlns:p14="http://schemas.microsoft.com/office/powerpoint/2010/main" val="355597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snow, shirt&#10;&#10;Description automatically generated">
            <a:extLst>
              <a:ext uri="{FF2B5EF4-FFF2-40B4-BE49-F238E27FC236}">
                <a16:creationId xmlns:a16="http://schemas.microsoft.com/office/drawing/2014/main" id="{5BA4E981-CB37-E34B-AC45-6CA9F0904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5BF528-2F27-024B-BA30-F62AB75F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3" name="Picture 2" descr="A picture containing room, light&#10;&#10;Description automatically generated">
            <a:extLst>
              <a:ext uri="{FF2B5EF4-FFF2-40B4-BE49-F238E27FC236}">
                <a16:creationId xmlns:a16="http://schemas.microsoft.com/office/drawing/2014/main" id="{965C3584-D8C0-44A9-881F-2FF94758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696" y="1381502"/>
            <a:ext cx="9118204" cy="5130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289873-6A85-45DB-9A1D-C4DCD14D1276}"/>
              </a:ext>
            </a:extLst>
          </p:cNvPr>
          <p:cNvSpPr txBox="1"/>
          <p:nvPr/>
        </p:nvSpPr>
        <p:spPr>
          <a:xfrm>
            <a:off x="590548" y="370704"/>
            <a:ext cx="10858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Knowledge About Causes Correlates </a:t>
            </a:r>
          </a:p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with Passion</a:t>
            </a:r>
          </a:p>
        </p:txBody>
      </p:sp>
    </p:spTree>
    <p:extLst>
      <p:ext uri="{BB962C8B-B14F-4D97-AF65-F5344CB8AC3E}">
        <p14:creationId xmlns:p14="http://schemas.microsoft.com/office/powerpoint/2010/main" val="416549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9ED32C3A-8728-074F-8367-47BBF2F2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470FAE-06F6-C64E-9449-722578DB4D53}"/>
              </a:ext>
            </a:extLst>
          </p:cNvPr>
          <p:cNvSpPr txBox="1"/>
          <p:nvPr/>
        </p:nvSpPr>
        <p:spPr>
          <a:xfrm>
            <a:off x="5077350" y="258932"/>
            <a:ext cx="64172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Despite Leaders’ Communication Efforts, Many Employees </a:t>
            </a:r>
          </a:p>
          <a:p>
            <a:pPr algn="r"/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Don’t Know About </a:t>
            </a:r>
          </a:p>
          <a:p>
            <a:pPr algn="r"/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Company Causes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D327B6-BD82-0445-B03A-FA545680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1" y="6450226"/>
            <a:ext cx="1605565" cy="25588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6333A6-00DC-46C9-A2A4-7DD80E591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6017" y="1160816"/>
            <a:ext cx="9400610" cy="52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BD38865E-38DD-3D42-8A08-75AABB6A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3F2BD-6A43-3C4F-A722-6BE36A2DEBA9}"/>
              </a:ext>
            </a:extLst>
          </p:cNvPr>
          <p:cNvSpPr txBox="1"/>
          <p:nvPr/>
        </p:nvSpPr>
        <p:spPr>
          <a:xfrm>
            <a:off x="318596" y="665755"/>
            <a:ext cx="5094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3A029"/>
                </a:solidFill>
                <a:latin typeface="GalanoGrotesque-Bold ☞" pitchFamily="2" charset="77"/>
              </a:rPr>
              <a:t>2020 Donations &amp; Impact Reportedly Up Over 2019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FC20D59-0F34-3D48-9AB4-C25A26E7C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4" name="Picture 3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E1780549-ADE4-4EF1-BC2F-27F4939B8C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38"/>
          <a:stretch/>
        </p:blipFill>
        <p:spPr>
          <a:xfrm>
            <a:off x="3644991" y="1115660"/>
            <a:ext cx="9962620" cy="50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67829980-1690-0840-A0B4-0B8B2DB6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0375DD5-163D-764E-A211-88B7BE6F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78C7F8C3-47C0-41CE-BC0E-0FA61CF14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209" y="1441333"/>
            <a:ext cx="9461177" cy="5323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1D5B4-2290-4467-BBF6-08FA8C555AF8}"/>
              </a:ext>
            </a:extLst>
          </p:cNvPr>
          <p:cNvSpPr txBox="1"/>
          <p:nvPr/>
        </p:nvSpPr>
        <p:spPr>
          <a:xfrm>
            <a:off x="590548" y="370704"/>
            <a:ext cx="10858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Employees Don’t See All Their </a:t>
            </a:r>
          </a:p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Employers’ Outreach </a:t>
            </a:r>
          </a:p>
        </p:txBody>
      </p:sp>
    </p:spTree>
    <p:extLst>
      <p:ext uri="{BB962C8B-B14F-4D97-AF65-F5344CB8AC3E}">
        <p14:creationId xmlns:p14="http://schemas.microsoft.com/office/powerpoint/2010/main" val="29909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at, table, guitar&#10;&#10;Description automatically generated">
            <a:extLst>
              <a:ext uri="{FF2B5EF4-FFF2-40B4-BE49-F238E27FC236}">
                <a16:creationId xmlns:a16="http://schemas.microsoft.com/office/drawing/2014/main" id="{34A579F7-85E8-2447-A9E0-A22CD22E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0FEB54A-ABA4-994E-8E81-6EB3102D1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966AB02A-EDE6-426F-A7CB-48D22A62C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302" y="1694143"/>
            <a:ext cx="8075394" cy="45437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2B1FF2-36A0-48CB-96D4-A996B96ED1AC}"/>
              </a:ext>
            </a:extLst>
          </p:cNvPr>
          <p:cNvSpPr txBox="1"/>
          <p:nvPr/>
        </p:nvSpPr>
        <p:spPr>
          <a:xfrm>
            <a:off x="590548" y="370704"/>
            <a:ext cx="10858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Gap Between How Highly Executives and Employees Rate Georgia Businesses</a:t>
            </a:r>
          </a:p>
        </p:txBody>
      </p:sp>
    </p:spTree>
    <p:extLst>
      <p:ext uri="{BB962C8B-B14F-4D97-AF65-F5344CB8AC3E}">
        <p14:creationId xmlns:p14="http://schemas.microsoft.com/office/powerpoint/2010/main" val="122874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snow, shirt&#10;&#10;Description automatically generated">
            <a:extLst>
              <a:ext uri="{FF2B5EF4-FFF2-40B4-BE49-F238E27FC236}">
                <a16:creationId xmlns:a16="http://schemas.microsoft.com/office/drawing/2014/main" id="{5BA4E981-CB37-E34B-AC45-6CA9F0904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5BF528-2F27-024B-BA30-F62AB75F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A8975-3B13-4BDB-A5A8-FC6AE4B9CE9C}"/>
              </a:ext>
            </a:extLst>
          </p:cNvPr>
          <p:cNvSpPr txBox="1"/>
          <p:nvPr/>
        </p:nvSpPr>
        <p:spPr>
          <a:xfrm>
            <a:off x="553616" y="370704"/>
            <a:ext cx="691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Methodology </a:t>
            </a:r>
          </a:p>
        </p:txBody>
      </p:sp>
      <p:pic>
        <p:nvPicPr>
          <p:cNvPr id="1033" name="Picture 13" descr="Image result for georgia ceo logo">
            <a:extLst>
              <a:ext uri="{FF2B5EF4-FFF2-40B4-BE49-F238E27FC236}">
                <a16:creationId xmlns:a16="http://schemas.microsoft.com/office/drawing/2014/main" id="{84BFE717-C80E-4274-942D-F56C228E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18" y="520483"/>
            <a:ext cx="1506889" cy="5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7">
            <a:extLst>
              <a:ext uri="{FF2B5EF4-FFF2-40B4-BE49-F238E27FC236}">
                <a16:creationId xmlns:a16="http://schemas.microsoft.com/office/drawing/2014/main" id="{5FE503EA-8559-4846-9A0C-EE8089ED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106"/>
            <a:ext cx="2225534" cy="5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5" descr="Dynata">
            <a:extLst>
              <a:ext uri="{FF2B5EF4-FFF2-40B4-BE49-F238E27FC236}">
                <a16:creationId xmlns:a16="http://schemas.microsoft.com/office/drawing/2014/main" id="{B802AABD-4F09-4E5C-AC52-8ABCC022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27" y="520483"/>
            <a:ext cx="1407119" cy="4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EE9B53B7-6A4A-46FA-9732-3246F239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26" y="10282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843ADC06-A0AB-4416-BAA9-FF7BC352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26" y="1866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6619839-8054-40B0-B718-DFD726622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26" y="2052723"/>
            <a:ext cx="10299962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 bmk="">
              <a:solidFill>
                <a:srgbClr val="314C6C"/>
              </a:solidFill>
              <a:latin typeface="GalanoGrotesque-Bold ☞" pitchFamily="2" charset="7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bmk="_Hlk34144710">
                <a:solidFill>
                  <a:srgbClr val="314C6C"/>
                </a:solidFill>
                <a:latin typeface="GalanoGrotesque-Bold ☞" pitchFamily="2" charset="77"/>
              </a:rPr>
              <a:t>Two separate surveys were simultaneously conducted by goBeyondProfit during the first quarter of 2020.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 bmk="_Hlk34144710">
              <a:solidFill>
                <a:srgbClr val="314C6C"/>
              </a:solidFill>
              <a:latin typeface="GalanoGrotesque-Bold ☞" pitchFamily="2" charset="7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bmk="_Hlk34144710">
                <a:solidFill>
                  <a:srgbClr val="314C6C"/>
                </a:solidFill>
                <a:latin typeface="GalanoGrotesque-Bold ☞" pitchFamily="2" charset="77"/>
              </a:rPr>
              <a:t>Georgia senior executives qualified for the survey if they were in a senior leadership position with a company that has a Georgia presence. The Georgia Chamber and Georgia CEO, a network of local websites focused on the state’s business communities obtained respondents for this survey via email invitations to their databases. The survey was open from February 4 – February 24, 2020 and drew 244 completes. At a 95 percent confidence level, this survey has an error range of +/- 4.3%.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 bmk="_Hlk34144710">
              <a:solidFill>
                <a:srgbClr val="314C6C"/>
              </a:solidFill>
              <a:latin typeface="GalanoGrotesque-Bold ☞" pitchFamily="2" charset="7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bmk="_Hlk34144710">
                <a:solidFill>
                  <a:srgbClr val="314C6C"/>
                </a:solidFill>
                <a:latin typeface="GalanoGrotesque-Bold ☞" pitchFamily="2" charset="77"/>
              </a:rPr>
              <a:t>An online survey was conducted among 500 Georgians between February 5-February 10, 2020. GoBeyondProfit contracted with </a:t>
            </a:r>
            <a:r>
              <a:rPr lang="en-US" altLang="en-US" sz="1600" dirty="0" err="1" bmk="_Hlk34144710">
                <a:solidFill>
                  <a:srgbClr val="314C6C"/>
                </a:solidFill>
                <a:latin typeface="GalanoGrotesque-Bold ☞" pitchFamily="2" charset="77"/>
              </a:rPr>
              <a:t>Dynata</a:t>
            </a:r>
            <a:r>
              <a:rPr lang="en-US" altLang="en-US" sz="1600" dirty="0" bmk="_Hlk34144710">
                <a:solidFill>
                  <a:srgbClr val="314C6C"/>
                </a:solidFill>
                <a:latin typeface="GalanoGrotesque-Bold ☞" pitchFamily="2" charset="77"/>
              </a:rPr>
              <a:t>, a provider of first-party data, contributed by people who opt-in to participate in surveys and market research, for the sample. Respondents qualified for the survey if they were 18 years of age or older and were employed by a company that has a Georgia presence or a Georgia office. The survey drew 523 completes. At a 95% confidence level, this survey has an error range of +/- 6.3%.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464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9ED32C3A-8728-074F-8367-47BBF2F2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470FAE-06F6-C64E-9449-722578DB4D53}"/>
              </a:ext>
            </a:extLst>
          </p:cNvPr>
          <p:cNvSpPr txBox="1"/>
          <p:nvPr/>
        </p:nvSpPr>
        <p:spPr>
          <a:xfrm>
            <a:off x="553616" y="370704"/>
            <a:ext cx="11162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Senior Leaders See Business Value in </a:t>
            </a:r>
          </a:p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Corporate Generosity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D327B6-BD82-0445-B03A-FA545680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1" y="6450226"/>
            <a:ext cx="1605565" cy="25588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FC5506-696B-464B-BFD8-8CC978BE0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807" y="1821474"/>
            <a:ext cx="8067869" cy="453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9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BD38865E-38DD-3D42-8A08-75AABB6A4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3F2BD-6A43-3C4F-A722-6BE36A2DEBA9}"/>
              </a:ext>
            </a:extLst>
          </p:cNvPr>
          <p:cNvSpPr txBox="1"/>
          <p:nvPr/>
        </p:nvSpPr>
        <p:spPr>
          <a:xfrm>
            <a:off x="976184" y="407774"/>
            <a:ext cx="11101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Employees &amp; Consumers Reward Generosity 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FC20D59-0F34-3D48-9AB4-C25A26E7C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7AF08B62-87B8-4739-A7A2-082E03657C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28"/>
          <a:stretch/>
        </p:blipFill>
        <p:spPr>
          <a:xfrm>
            <a:off x="662009" y="1743538"/>
            <a:ext cx="10867979" cy="48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5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6848964F-CAA9-5E46-BB4A-3F7CB11AD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0375DD5-163D-764E-A211-88B7BE6F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F3271FFA-2322-4BF8-AFB0-044EAD9C0B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13"/>
          <a:stretch/>
        </p:blipFill>
        <p:spPr>
          <a:xfrm>
            <a:off x="1617137" y="1694143"/>
            <a:ext cx="8957724" cy="3860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78F7A7-60B6-FD4E-9034-EECCF39C9893}"/>
              </a:ext>
            </a:extLst>
          </p:cNvPr>
          <p:cNvSpPr txBox="1"/>
          <p:nvPr/>
        </p:nvSpPr>
        <p:spPr>
          <a:xfrm>
            <a:off x="553616" y="370704"/>
            <a:ext cx="11162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Younger Employees Know More about Employees’ Causes …</a:t>
            </a:r>
            <a:endParaRPr lang="en-US" sz="3200" dirty="0">
              <a:solidFill>
                <a:srgbClr val="0071B9"/>
              </a:solidFill>
              <a:latin typeface="GalanoGrotesque-Bold ☞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041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at, table, guitar&#10;&#10;Description automatically generated">
            <a:extLst>
              <a:ext uri="{FF2B5EF4-FFF2-40B4-BE49-F238E27FC236}">
                <a16:creationId xmlns:a16="http://schemas.microsoft.com/office/drawing/2014/main" id="{34A579F7-85E8-2447-A9E0-A22CD22E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0FEB54A-ABA4-994E-8E81-6EB3102D1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4" name="Picture 3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5B3334E2-EC95-4ADD-9E44-1A6DE8400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41" y="672663"/>
            <a:ext cx="10936860" cy="6153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C22890-EE0E-433A-9A5E-ACD8350154DD}"/>
              </a:ext>
            </a:extLst>
          </p:cNvPr>
          <p:cNvSpPr txBox="1"/>
          <p:nvPr/>
        </p:nvSpPr>
        <p:spPr>
          <a:xfrm>
            <a:off x="7533947" y="294968"/>
            <a:ext cx="5173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… and Younger Employees are More Passionate </a:t>
            </a:r>
          </a:p>
        </p:txBody>
      </p:sp>
    </p:spTree>
    <p:extLst>
      <p:ext uri="{BB962C8B-B14F-4D97-AF65-F5344CB8AC3E}">
        <p14:creationId xmlns:p14="http://schemas.microsoft.com/office/powerpoint/2010/main" val="10638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snow, shirt&#10;&#10;Description automatically generated">
            <a:extLst>
              <a:ext uri="{FF2B5EF4-FFF2-40B4-BE49-F238E27FC236}">
                <a16:creationId xmlns:a16="http://schemas.microsoft.com/office/drawing/2014/main" id="{5BA4E981-CB37-E34B-AC45-6CA9F0904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5BF528-2F27-024B-BA30-F62AB75F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CA6B57-3E46-4EC2-B96E-B3DAFBEA4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934" y="1694143"/>
            <a:ext cx="8664132" cy="4875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29427A-9683-374A-BC29-50C7B82B94C3}"/>
              </a:ext>
            </a:extLst>
          </p:cNvPr>
          <p:cNvSpPr txBox="1"/>
          <p:nvPr/>
        </p:nvSpPr>
        <p:spPr>
          <a:xfrm>
            <a:off x="553616" y="370704"/>
            <a:ext cx="11162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Employees 34 and Under Demonstrate Greater Engagement</a:t>
            </a:r>
          </a:p>
        </p:txBody>
      </p:sp>
    </p:spTree>
    <p:extLst>
      <p:ext uri="{BB962C8B-B14F-4D97-AF65-F5344CB8AC3E}">
        <p14:creationId xmlns:p14="http://schemas.microsoft.com/office/powerpoint/2010/main" val="92013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9ED32C3A-8728-074F-8367-47BBF2F2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D327B6-BD82-0445-B03A-FA545680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1" y="6450226"/>
            <a:ext cx="1605565" cy="25588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4E7539-E02F-4360-A454-49706FC81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242" y="1355834"/>
            <a:ext cx="9778730" cy="5502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5EFD1-8970-8C4D-93A3-9D0C0291B201}"/>
              </a:ext>
            </a:extLst>
          </p:cNvPr>
          <p:cNvSpPr txBox="1"/>
          <p:nvPr/>
        </p:nvSpPr>
        <p:spPr>
          <a:xfrm>
            <a:off x="553616" y="370704"/>
            <a:ext cx="11162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Georgians Outside Atlanta Care and Engage More </a:t>
            </a:r>
          </a:p>
        </p:txBody>
      </p:sp>
    </p:spTree>
    <p:extLst>
      <p:ext uri="{BB962C8B-B14F-4D97-AF65-F5344CB8AC3E}">
        <p14:creationId xmlns:p14="http://schemas.microsoft.com/office/powerpoint/2010/main" val="93582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BD38865E-38DD-3D42-8A08-75AABB6A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3F2BD-6A43-3C4F-A722-6BE36A2DEBA9}"/>
              </a:ext>
            </a:extLst>
          </p:cNvPr>
          <p:cNvSpPr txBox="1"/>
          <p:nvPr/>
        </p:nvSpPr>
        <p:spPr>
          <a:xfrm>
            <a:off x="584245" y="306526"/>
            <a:ext cx="5119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Georgians Want Business Choices to Reflect their Hierarchy of Personal Interests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FC20D59-0F34-3D48-9AB4-C25A26E7C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CD91CB-4AE9-49CD-8E6A-57E967EDB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94"/>
          <a:stretch/>
        </p:blipFill>
        <p:spPr>
          <a:xfrm>
            <a:off x="6487941" y="445568"/>
            <a:ext cx="7574900" cy="58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game&#10;&#10;Description automatically generated">
            <a:extLst>
              <a:ext uri="{FF2B5EF4-FFF2-40B4-BE49-F238E27FC236}">
                <a16:creationId xmlns:a16="http://schemas.microsoft.com/office/drawing/2014/main" id="{0F7FB897-2292-284C-A125-16FC37E88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0375DD5-163D-764E-A211-88B7BE6F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77" y="6512011"/>
            <a:ext cx="1605565" cy="25588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363C5A-3E9E-403D-8432-E29D9556A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507" y="806354"/>
            <a:ext cx="9980251" cy="5615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77663C-9177-4C7E-AC63-C82918EAD49C}"/>
              </a:ext>
            </a:extLst>
          </p:cNvPr>
          <p:cNvSpPr txBox="1"/>
          <p:nvPr/>
        </p:nvSpPr>
        <p:spPr>
          <a:xfrm>
            <a:off x="649012" y="2151727"/>
            <a:ext cx="4700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1B9"/>
                </a:solidFill>
                <a:latin typeface="GalanoGrotesque-Bold ☞" pitchFamily="2" charset="77"/>
              </a:rPr>
              <a:t>Execs and Employees Value Leaders’ Visible Involvement </a:t>
            </a:r>
          </a:p>
        </p:txBody>
      </p:sp>
    </p:spTree>
    <p:extLst>
      <p:ext uri="{BB962C8B-B14F-4D97-AF65-F5344CB8AC3E}">
        <p14:creationId xmlns:p14="http://schemas.microsoft.com/office/powerpoint/2010/main" val="2732611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6BE325B-3C1A-E541-874D-3603BDBFE594}" vid="{5CA27ED1-968C-784D-9DAE-9970542D4C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goBeyondProfit Research Template</Template>
  <TotalTime>255</TotalTime>
  <Words>383</Words>
  <Application>Microsoft Macintosh PowerPoint</Application>
  <PresentationFormat>Widescreen</PresentationFormat>
  <Paragraphs>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GalanoGrotesque-Bold ☞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Tucker GBP</dc:creator>
  <cp:lastModifiedBy>Tyler Jacobs</cp:lastModifiedBy>
  <cp:revision>23</cp:revision>
  <cp:lastPrinted>2020-03-25T14:18:14Z</cp:lastPrinted>
  <dcterms:created xsi:type="dcterms:W3CDTF">2020-03-25T14:02:39Z</dcterms:created>
  <dcterms:modified xsi:type="dcterms:W3CDTF">2020-03-30T14:59:28Z</dcterms:modified>
</cp:coreProperties>
</file>